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cs.princeton.edu/~wlloyd/classes/599s15/slides/23_memcache.pdf" TargetMode="External"/><Relationship Id="rId3" Type="http://schemas.openxmlformats.org/officeDocument/2006/relationships/hyperlink" Target="https://www.usenix.org/sites/default/files/conference/protected-files/nishtala_nsdi13_slides.pdf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https://www.cs.princeton.edu/~wlloyd/classes/599s15/slides/23_memcache.pdf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https://www.usenix.org/sites/default/files/conference/protected-files/nishtala_nsdi13_slides.pdf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e5bb8800d_0_2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7e5bb8800d_0_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e604ddf0e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7e604ddf0e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7e5bb8800d_0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7e5bb8800d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7e5bb8800d_0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7e5bb8800d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e5bb8800d_0_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7e5bb8800d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7e5bb8800d_0_2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7e5bb8800d_0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7e5bb8800d_0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7e5bb8800d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e5bb8800d_0_2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7e5bb8800d_0_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7e5bb8800d_0_2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7e5bb8800d_0_2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7e5bb8800d_0_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7e5bb8800d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e604ddf0e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e604ddf0e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7e5bb8800d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7e5bb8800d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7e5bb8800d_0_2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7e5bb8800d_0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7e5bb8800d_0_2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7e5bb8800d_0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7e5bb8800d_0_2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7e5bb8800d_0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7e5bb8800d_0_2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7e5bb8800d_0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7e5bb8800d_0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7e5bb8800d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7e5bb8800d_0_2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7e5bb8800d_0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7e5bb8800d_0_2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7e5bb8800d_0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7e604ddf0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7e604ddf0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7e604ddf0e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7e604ddf0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e5bb8800d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e5bb8800d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7e604ddf0e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7e604ddf0e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7e604ddf0e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7e604ddf0e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7e604ddf0e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7e604ddf0e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7e604ddf0e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7e604ddf0e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7e604ddf0e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7e604ddf0e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7e604ddf0e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7e604ddf0e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7e604ddf0e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7e604ddf0e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7e604ddf0e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7e604ddf0e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e5bb8800d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7e5bb8800d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e5bb8800d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e5bb8800d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e5bb8800d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e5bb8800d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e5bb8800d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7e5bb8800d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e5bb8800d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e5bb8800d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e5bb8800d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e5bb8800d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0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7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Scaling Memcache at Facebook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memcache</a:t>
            </a:r>
            <a:r>
              <a:rPr lang="en"/>
              <a:t> as a Query Cache: Reads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High fanout and multiple rounds of data fetching</a:t>
            </a:r>
            <a:endParaRPr/>
          </a:p>
        </p:txBody>
      </p:sp>
      <p:pic>
        <p:nvPicPr>
          <p:cNvPr id="112" name="Google Shape;112;p22"/>
          <p:cNvPicPr preferRelativeResize="0"/>
          <p:nvPr/>
        </p:nvPicPr>
        <p:blipFill rotWithShape="1">
          <a:blip r:embed="rId3">
            <a:alphaModFix/>
          </a:blip>
          <a:srcRect b="2893" l="0" r="0" t="0"/>
          <a:stretch/>
        </p:blipFill>
        <p:spPr>
          <a:xfrm>
            <a:off x="1320850" y="1636075"/>
            <a:ext cx="6502326" cy="318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memcache</a:t>
            </a:r>
            <a:r>
              <a:rPr lang="en"/>
              <a:t> as a Query Cache: Reads </a:t>
            </a:r>
            <a:r>
              <a:rPr i="1" lang="en"/>
              <a:t>over UDP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8" name="Google Shape;11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5950" y="1461775"/>
            <a:ext cx="5372100" cy="308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memcache</a:t>
            </a:r>
            <a:r>
              <a:rPr lang="en"/>
              <a:t> as a Query Cache: Updates</a:t>
            </a:r>
            <a:endParaRPr/>
          </a:p>
        </p:txBody>
      </p:sp>
      <p:sp>
        <p:nvSpPr>
          <p:cNvPr id="124" name="Google Shape;124;p24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memcache</a:t>
            </a:r>
            <a:r>
              <a:rPr lang="en"/>
              <a:t> needs to be invalidated after DB write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Prefer deletes to sets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Idempotent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Demand-filled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Up to web application to specify which keys to invalidate after database update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Over TCP</a:t>
            </a:r>
            <a:endParaRPr/>
          </a:p>
        </p:txBody>
      </p:sp>
      <p:pic>
        <p:nvPicPr>
          <p:cNvPr id="125" name="Google Shape;12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6050" y="1152476"/>
            <a:ext cx="3500493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memcache</a:t>
            </a:r>
            <a:r>
              <a:rPr lang="en"/>
              <a:t> as a Query Cache: Invalidation</a:t>
            </a:r>
            <a:endParaRPr/>
          </a:p>
        </p:txBody>
      </p:sp>
      <p:sp>
        <p:nvSpPr>
          <p:cNvPr id="131" name="Google Shape;131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en"/>
              <a:t>“</a:t>
            </a:r>
            <a:r>
              <a:rPr i="1" lang="en"/>
              <a:t>Up to web application to specify which keys to invalidate after database update”</a:t>
            </a:r>
            <a:endParaRPr i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mcsqueal</a:t>
            </a:r>
            <a:r>
              <a:rPr lang="en"/>
              <a:t> daemon deployed on every database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Inspects the SQL statements that its database commits (tails commit log)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Extracts deletes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Broadcasts deletes to its associated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memcache</a:t>
            </a:r>
            <a:r>
              <a:rPr lang="en"/>
              <a:t> deployment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Allows caches to be resynchronized in the event of a problem (just replay)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Most (96%) of updates are not actually deletes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Too much network traffic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memcache</a:t>
            </a:r>
            <a:r>
              <a:rPr lang="en"/>
              <a:t> as a Query Cache: Invalidation</a:t>
            </a:r>
            <a:endParaRPr/>
          </a:p>
        </p:txBody>
      </p:sp>
      <p:pic>
        <p:nvPicPr>
          <p:cNvPr id="137" name="Google Shape;13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650" y="1164400"/>
            <a:ext cx="7764701" cy="37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memcache</a:t>
            </a:r>
            <a:r>
              <a:rPr lang="en"/>
              <a:t> as a Query Cache: Invalidation</a:t>
            </a:r>
            <a:endParaRPr/>
          </a:p>
        </p:txBody>
      </p:sp>
      <p:pic>
        <p:nvPicPr>
          <p:cNvPr id="143" name="Google Shape;14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8875" y="1078775"/>
            <a:ext cx="6386229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memcache</a:t>
            </a:r>
            <a:r>
              <a:rPr lang="en"/>
              <a:t> as a Query Cache: Invalidation</a:t>
            </a:r>
            <a:endParaRPr/>
          </a:p>
        </p:txBody>
      </p:sp>
      <p:sp>
        <p:nvSpPr>
          <p:cNvPr id="149" name="Google Shape;149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Still a lot of packets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 reduce further by having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mcsqueal</a:t>
            </a:r>
            <a:r>
              <a:rPr lang="en"/>
              <a:t> batch deletes into fewer packets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18x improvement in the median number of deletes per packet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7825" y="2430525"/>
            <a:ext cx="5256949" cy="2639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Congestion Control</a:t>
            </a:r>
            <a:endParaRPr/>
          </a:p>
        </p:txBody>
      </p:sp>
      <p:sp>
        <p:nvSpPr>
          <p:cNvPr id="156" name="Google Shape;156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Reads use UDP, not TCP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UDP has no congestion control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...but we do want congestion control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...just not the overhead of a TCP connection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Solution: reimplement TCP-like sliding window over UDP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Congestion Control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2" name="Google Shape;16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2450" y="1017725"/>
            <a:ext cx="5227747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Reducing Load with Leases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Solves “stale sets” and “thundering herds” problems with leases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Stale sets: can happen when concurrent updates get reordered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 sends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foo=1</a:t>
            </a:r>
            <a:r>
              <a:rPr lang="en"/>
              <a:t> to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memcache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 sends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foo=2</a:t>
            </a:r>
            <a:r>
              <a:rPr lang="en"/>
              <a:t> to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memcache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oo=2</a:t>
            </a:r>
            <a:r>
              <a:rPr lang="en"/>
              <a:t> arrives at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memcache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foo=1</a:t>
            </a:r>
            <a:r>
              <a:rPr lang="en"/>
              <a:t> arrives at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memcache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memcache</a:t>
            </a:r>
            <a:r>
              <a:rPr lang="en"/>
              <a:t> thinks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foo=1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Thundering herds: heavy read/write traffic, more requests hitting slow path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Background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memcache</a:t>
            </a:r>
            <a:r>
              <a:rPr lang="en"/>
              <a:t> Design Goals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memcache</a:t>
            </a:r>
            <a:r>
              <a:rPr lang="en"/>
              <a:t> as a Query Cache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Congestion Control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Reducing Load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Failure Recovery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Georedundancy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Single-Server Performance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Reducing Load with Leases</a:t>
            </a:r>
            <a:endParaRPr/>
          </a:p>
        </p:txBody>
      </p:sp>
      <p:sp>
        <p:nvSpPr>
          <p:cNvPr id="174" name="Google Shape;174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memcached</a:t>
            </a:r>
            <a:r>
              <a:rPr lang="en"/>
              <a:t> instance gives a </a:t>
            </a:r>
            <a:r>
              <a:rPr i="1" lang="en"/>
              <a:t>lease</a:t>
            </a:r>
            <a:r>
              <a:rPr lang="en"/>
              <a:t> to a client on cache miss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64-bit token bound to the specific key originally requested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Write may fail if the token has been invalidated by a delete for that key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Only hand out one lease every 10 seconds (thundering herds)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Notify concurrent readers to “try again soon”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Writes are usually fast (few milliseconds)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Reducing Load with Leases: Analysis</a:t>
            </a:r>
            <a:endParaRPr/>
          </a:p>
        </p:txBody>
      </p:sp>
      <p:sp>
        <p:nvSpPr>
          <p:cNvPr id="180" name="Google Shape;180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Seems to work well in practice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 “</a:t>
            </a:r>
            <a:r>
              <a:rPr i="1" lang="en"/>
              <a:t>a set</a:t>
            </a:r>
            <a:r>
              <a:rPr lang="en"/>
              <a:t> of keys </a:t>
            </a:r>
            <a:r>
              <a:rPr i="1" lang="en"/>
              <a:t>particularly</a:t>
            </a:r>
            <a:r>
              <a:rPr lang="en"/>
              <a:t> susceptible to thundering herds for on week”: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17K/s peak database query rate without leases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1.3K/s with leases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Reducing Load by Returning Stale Values</a:t>
            </a:r>
            <a:endParaRPr/>
          </a:p>
        </p:txBody>
      </p:sp>
      <p:sp>
        <p:nvSpPr>
          <p:cNvPr id="186" name="Google Shape;186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Some applications are fine with slightly stale values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delete</a:t>
            </a:r>
            <a:r>
              <a:rPr lang="en"/>
              <a:t>, key-value is set aside for a short time in a separate structure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Applications can obtain leases on this stale data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Make forward progress without waiting on database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Data evicted a short time later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Reducing Load by Pooling by Churn</a:t>
            </a:r>
            <a:endParaRPr/>
          </a:p>
        </p:txBody>
      </p:sp>
      <p:sp>
        <p:nvSpPr>
          <p:cNvPr id="192" name="Google Shape;192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m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emcached</a:t>
            </a:r>
            <a:r>
              <a:rPr lang="en"/>
              <a:t> has LRU policy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memcache</a:t>
            </a:r>
            <a:r>
              <a:rPr lang="en"/>
              <a:t> is not application-specific; serves many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Mixing low-churn, expensive-to-reconstruct keys with high-churn, inexpensive keys is bad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End up evicting the expensive keys before the inexpensive ones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Main idea: split up items by churn characteristics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Default “wildcard” pool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Create pool for “hot” keys and “cold” keys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Reducing Load by Replicating</a:t>
            </a:r>
            <a:endParaRPr/>
          </a:p>
        </p:txBody>
      </p:sp>
      <p:sp>
        <p:nvSpPr>
          <p:cNvPr id="198" name="Google Shape;198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m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emcached</a:t>
            </a:r>
            <a:r>
              <a:rPr lang="en"/>
              <a:t> is largely network-bound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Small difference between retrieving 1 keys per request and retrieving 100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One server holding 100 keys can respond to 500K reqs/s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Each request asks for all 100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Splitting the server into two, 50/50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Each server </a:t>
            </a:r>
            <a:r>
              <a:rPr i="1" lang="en"/>
              <a:t>still</a:t>
            </a:r>
            <a:r>
              <a:rPr lang="en"/>
              <a:t> can only respond to 500K reqs/s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Not actually faster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Solution: replicate the entire server, if: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Multi-key requests are common;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Entire dataset can fit on a single server; and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Request rate is too high for a single server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...must now deliver invalidations to all replicas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Handling Failures</a:t>
            </a:r>
            <a:endParaRPr/>
          </a:p>
        </p:txBody>
      </p:sp>
      <p:sp>
        <p:nvSpPr>
          <p:cNvPr id="204" name="Google Shape;204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Two major scales: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 small number of hosts are inaccessible due to a network or server failure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 widespread outage affects a significant percentage of cluster servers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Large outages require manual intervention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 still try to recover from small ones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Handling Failures</a:t>
            </a:r>
            <a:endParaRPr/>
          </a:p>
        </p:txBody>
      </p:sp>
      <p:sp>
        <p:nvSpPr>
          <p:cNvPr id="210" name="Google Shape;210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Introduce </a:t>
            </a:r>
            <a:r>
              <a:rPr i="1" lang="en"/>
              <a:t>idle</a:t>
            </a:r>
            <a:r>
              <a:rPr lang="en"/>
              <a:t> “Gutter” machines in cluster (approx. 1%)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Being idle is important to prevent cascading failures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memcached client times out on get request, assumes server failure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Retries request on Gutter: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If this also misses, client will hit DB for data and insert it into Gutter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Lots of clients will time out and hit Gutter (better than DB)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Hack: invalidation is hard, so instead have Gutter entries expire quickly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Stale data, but at least system is up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Cold Cluster Warmup</a:t>
            </a:r>
            <a:endParaRPr/>
          </a:p>
        </p:txBody>
      </p:sp>
      <p:sp>
        <p:nvSpPr>
          <p:cNvPr id="216" name="Google Shape;216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Problem: bringing up a cluster is slow, lots of DB reads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Solution: read from an already-running (“warm”) cluster instead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Possible race conditions, 4.3 Cold Cluster Warmup</a:t>
            </a:r>
            <a:endParaRPr b="1"/>
          </a:p>
        </p:txBody>
      </p:sp>
      <p:pic>
        <p:nvPicPr>
          <p:cNvPr id="217" name="Google Shape;21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495550"/>
            <a:ext cx="4160090" cy="215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5525" y="2366618"/>
            <a:ext cx="4160100" cy="2287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Cross-Region Replication</a:t>
            </a:r>
            <a:endParaRPr/>
          </a:p>
        </p:txBody>
      </p:sp>
      <p:sp>
        <p:nvSpPr>
          <p:cNvPr id="224" name="Google Shape;224;p40"/>
          <p:cNvSpPr txBox="1"/>
          <p:nvPr>
            <p:ph idx="1" type="body"/>
          </p:nvPr>
        </p:nvSpPr>
        <p:spPr>
          <a:xfrm>
            <a:off x="311700" y="1152475"/>
            <a:ext cx="3947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Necessary for data durability and availability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One region holds master database, others hold replicas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Synced via MyQL replication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Plays well with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mcsqueal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Avoids race condition where invalidation arrives before data has been replicated</a:t>
            </a:r>
            <a:endParaRPr/>
          </a:p>
        </p:txBody>
      </p:sp>
      <p:sp>
        <p:nvSpPr>
          <p:cNvPr id="225" name="Google Shape;225;p40"/>
          <p:cNvSpPr/>
          <p:nvPr/>
        </p:nvSpPr>
        <p:spPr>
          <a:xfrm>
            <a:off x="4183253" y="1306225"/>
            <a:ext cx="4747625" cy="268345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Cross-Region Replication</a:t>
            </a:r>
            <a:endParaRPr/>
          </a:p>
        </p:txBody>
      </p:sp>
      <p:sp>
        <p:nvSpPr>
          <p:cNvPr id="231" name="Google Shape;231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Writes from a master region are easy to handle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Don't need to do anything special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mcsqueal</a:t>
            </a:r>
            <a:r>
              <a:rPr lang="en"/>
              <a:t> will handle invalidation in each region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Terminology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●"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m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emcached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●"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m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emcache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Incast congestion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Cross-Region Replication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Writes from non-master region are harder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replication lag is sufficient, user can make an update, refresh their page, and not see their changes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Cache refill should only be allowed from replica database once it’s caught up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“Remote marker” mechanism: tag a key in local replica as being possibly-stale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Cross-Region Replication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3" name="Google Shape;24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675" y="1118650"/>
            <a:ext cx="7684643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Cross-Region Replication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9" name="Google Shape;24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5175" y="1017725"/>
            <a:ext cx="5493655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Single-Server Performance Improvements</a:t>
            </a:r>
            <a:endParaRPr/>
          </a:p>
        </p:txBody>
      </p:sp>
      <p:sp>
        <p:nvSpPr>
          <p:cNvPr id="255" name="Google Shape;255;p4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Communication is all-to-all, so a single server </a:t>
            </a:r>
            <a:r>
              <a:rPr i="1" lang="en"/>
              <a:t>can</a:t>
            </a:r>
            <a:r>
              <a:rPr lang="en"/>
              <a:t> become a bottleneck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Make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memcached</a:t>
            </a:r>
            <a:r>
              <a:rPr lang="en"/>
              <a:t> multi-threaded (upstreamed)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Protected by one big global lock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Experimented with finer-grained locks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Allow internal hashtable to automatically expand (upstreamed)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Give each thread its own UDP port to avoid contention (not upstreamed)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Single-Server Performance Improvements</a:t>
            </a:r>
            <a:endParaRPr/>
          </a:p>
        </p:txBody>
      </p:sp>
      <p:pic>
        <p:nvPicPr>
          <p:cNvPr id="261" name="Google Shape;26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7850" y="1221600"/>
            <a:ext cx="5448300" cy="360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Miscellaneous</a:t>
            </a:r>
            <a:endParaRPr/>
          </a:p>
        </p:txBody>
      </p:sp>
      <p:sp>
        <p:nvSpPr>
          <p:cNvPr id="267" name="Google Shape;267;p4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m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emcache</a:t>
            </a:r>
            <a:r>
              <a:rPr lang="en"/>
              <a:t> stores its values in System V shared memory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Allows data to remain live across a software disruption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Otherwise, rolling takes a long time (“over 12 hours to upgrade a set”)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Adaptive slab allocator: periodically re-balance buckets based on usage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Transient item cache: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Short lived keys take a long time to get evicted from LRU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Put them in a bucketed-by-second linked list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Lessons Learned</a:t>
            </a:r>
            <a:endParaRPr/>
          </a:p>
        </p:txBody>
      </p:sp>
      <p:sp>
        <p:nvSpPr>
          <p:cNvPr id="273" name="Google Shape;273;p4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en"/>
              <a:t>(from NSDI presentation)</a:t>
            </a:r>
            <a:endParaRPr i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Push complexity into the client whenever possible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Operational efficiency is as important as performance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Separating cache and persistent store allows them to be scaled independently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4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Incast Congestion</a:t>
            </a:r>
            <a:endParaRPr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“Many simultaneous responses overwhelm a shared networking resource”</a:t>
            </a:r>
            <a:endParaRPr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712557"/>
            <a:ext cx="8520600" cy="3075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memcached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Basic building block for a distributed key-value store at Facebook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Trillions of items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Billions of requests / second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Network-attached in-memory hash table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Supports LRU based eviction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set</a:t>
            </a:r>
            <a:r>
              <a:rPr lang="en"/>
              <a:t>,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get</a:t>
            </a:r>
            <a:r>
              <a:rPr lang="en"/>
              <a:t>,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delete</a:t>
            </a:r>
            <a:r>
              <a:rPr lang="en"/>
              <a:t>, nothing else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Single-threaded*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Persistence not a goal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memcache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Problem: too many requests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Solution: caching!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Read-heavy (2 orders of magnitude) more reads than writes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...but memcached is for a single server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...must be scaled	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Persistence not a goal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memcache</a:t>
            </a:r>
            <a:r>
              <a:rPr lang="en"/>
              <a:t> Design Requirements</a:t>
            </a:r>
            <a:endParaRPr/>
          </a:p>
        </p:txBody>
      </p:sp>
      <p:sp>
        <p:nvSpPr>
          <p:cNvPr id="92" name="Google Shape;92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Support a very heavy read load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Over 1 billion reads / second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Insulate backend services from high read rates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Geographically distributed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Support a constantly evolving product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System must be flexible enough to support a variety of use cases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Support rapid deployment of new features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Persistence not a goal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...but support mechanisms to refill after updates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Pre-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memcache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98" name="Google Shape;9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9074" y="1240750"/>
            <a:ext cx="6405851" cy="3498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memcache</a:t>
            </a:r>
            <a:r>
              <a:rPr lang="en"/>
              <a:t> as a Query Cache: Reads</a:t>
            </a:r>
            <a:endParaRPr/>
          </a:p>
        </p:txBody>
      </p:sp>
      <p:sp>
        <p:nvSpPr>
          <p:cNvPr id="104" name="Google Shape;104;p21"/>
          <p:cNvSpPr txBox="1"/>
          <p:nvPr>
            <p:ph idx="1" type="body"/>
          </p:nvPr>
        </p:nvSpPr>
        <p:spPr>
          <a:xfrm>
            <a:off x="311700" y="1152475"/>
            <a:ext cx="4183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Two orders of magnitude more reads than writes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Solution: deploy a few memcache hosts to handle the read capacity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Demand-filled look-aside cache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Common case is data is available in the cache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Over UDP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21"/>
          <p:cNvPicPr preferRelativeResize="0"/>
          <p:nvPr/>
        </p:nvPicPr>
        <p:blipFill rotWithShape="1">
          <a:blip r:embed="rId3">
            <a:alphaModFix/>
          </a:blip>
          <a:srcRect b="0" l="-4410" r="4410" t="0"/>
          <a:stretch/>
        </p:blipFill>
        <p:spPr>
          <a:xfrm>
            <a:off x="5046425" y="1152474"/>
            <a:ext cx="3477044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